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c4eba26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3c4eba26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the weight of each attribute. </a:t>
            </a:r>
            <a:endParaRPr/>
          </a:p>
          <a:p>
            <a:pPr indent="0" lvl="0" marL="0" rtl="0" algn="l">
              <a:spcBef>
                <a:spcPts val="0"/>
              </a:spcBef>
              <a:spcAft>
                <a:spcPts val="0"/>
              </a:spcAft>
              <a:buNone/>
            </a:pPr>
            <a:r>
              <a:rPr b="1" lang="en" sz="1050">
                <a:solidFill>
                  <a:srgbClr val="222222"/>
                </a:solidFill>
                <a:highlight>
                  <a:srgbClr val="FFFFFF"/>
                </a:highlight>
                <a:latin typeface="Roboto"/>
                <a:ea typeface="Roboto"/>
                <a:cs typeface="Roboto"/>
                <a:sym typeface="Roboto"/>
              </a:rPr>
              <a:t>“Dark</a:t>
            </a:r>
            <a:r>
              <a:rPr lang="en" sz="1050">
                <a:solidFill>
                  <a:srgbClr val="222222"/>
                </a:solidFill>
                <a:highlight>
                  <a:srgbClr val="FFFFFF"/>
                </a:highlight>
                <a:latin typeface="Roboto"/>
                <a:ea typeface="Roboto"/>
                <a:cs typeface="Roboto"/>
                <a:sym typeface="Roboto"/>
              </a:rPr>
              <a:t> (type) The </a:t>
            </a:r>
            <a:r>
              <a:rPr b="1" lang="en" sz="1050">
                <a:solidFill>
                  <a:srgbClr val="222222"/>
                </a:solidFill>
                <a:highlight>
                  <a:srgbClr val="FFFFFF"/>
                </a:highlight>
                <a:latin typeface="Roboto"/>
                <a:ea typeface="Roboto"/>
                <a:cs typeface="Roboto"/>
                <a:sym typeface="Roboto"/>
              </a:rPr>
              <a:t>Dark</a:t>
            </a:r>
            <a:r>
              <a:rPr lang="en" sz="1050">
                <a:solidFill>
                  <a:srgbClr val="222222"/>
                </a:solidFill>
                <a:highlight>
                  <a:srgbClr val="FFFFFF"/>
                </a:highlight>
                <a:latin typeface="Roboto"/>
                <a:ea typeface="Roboto"/>
                <a:cs typeface="Roboto"/>
                <a:sym typeface="Roboto"/>
              </a:rPr>
              <a:t> type was introduced in the second generation of </a:t>
            </a:r>
            <a:r>
              <a:rPr b="1" lang="en" sz="1050">
                <a:solidFill>
                  <a:srgbClr val="222222"/>
                </a:solidFill>
                <a:highlight>
                  <a:srgbClr val="FFFFFF"/>
                </a:highlight>
                <a:latin typeface="Roboto"/>
                <a:ea typeface="Roboto"/>
                <a:cs typeface="Roboto"/>
                <a:sym typeface="Roboto"/>
              </a:rPr>
              <a:t>Pokémon</a:t>
            </a:r>
            <a:r>
              <a:rPr lang="en" sz="1050">
                <a:solidFill>
                  <a:srgbClr val="222222"/>
                </a:solidFill>
                <a:highlight>
                  <a:srgbClr val="FFFFFF"/>
                </a:highlight>
                <a:latin typeface="Roboto"/>
                <a:ea typeface="Roboto"/>
                <a:cs typeface="Roboto"/>
                <a:sym typeface="Roboto"/>
              </a:rPr>
              <a:t> games as a measure to balance the types. In particular, its resistance to Psychic cut down that type's advantage by a long way. When paired with the Ghost type it was the only type combination to have no weaknesses prior to Gen 6.” For example: Sableye is a dark &amp; ghost pokemon introduced in gen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3c4eba26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3c4eba26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is the highest weighted attribute. According to our data, Deoxys would be the best type of Pokemon for Team Rocket based on the Bayesian Ridge Model. However.. It can be quite difficult to catch a legendary pokemon but we have full confidence in our client!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3c4eba26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3c4eba26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is also the highest weighted attribute for the Lasso Model. In case our client has some difficulty stealing a legendary pokemon, the next pokemon with the highest speed is Ninjask.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3c4eba26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3c4eba26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3c4eba26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3c4eba26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33d37c01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33d37c01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3c4eba2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3c4eba2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 Determined Primeape based on evolution stage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3c4eba26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3c4eba26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What are the type 1 pokemon?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3c4eba26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3c4eba26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Visualizing the Type 1 &amp; Type 2 combos. </a:t>
            </a:r>
            <a:endParaRPr/>
          </a:p>
          <a:p>
            <a:pPr indent="0" lvl="0" marL="0" rtl="0" algn="l">
              <a:spcBef>
                <a:spcPts val="0"/>
              </a:spcBef>
              <a:spcAft>
                <a:spcPts val="0"/>
              </a:spcAft>
              <a:buNone/>
            </a:pPr>
            <a:r>
              <a:rPr lang="en"/>
              <a:t>Water has the most diversity. Flying has the least.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3c4eba26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3c4eba26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Identifying Legendary Pokemon &amp; their types. </a:t>
            </a:r>
            <a:endParaRPr/>
          </a:p>
          <a:p>
            <a:pPr indent="0" lvl="0" marL="0" rtl="0" algn="l">
              <a:spcBef>
                <a:spcPts val="0"/>
              </a:spcBef>
              <a:spcAft>
                <a:spcPts val="0"/>
              </a:spcAft>
              <a:buNone/>
            </a:pPr>
            <a:r>
              <a:rPr lang="en"/>
              <a:t>Most common for Legendary Pokemon to be a Psychic or Dragon type </a:t>
            </a:r>
            <a:endParaRPr/>
          </a:p>
          <a:p>
            <a:pPr indent="0" lvl="0" marL="0" rtl="0" algn="l">
              <a:spcBef>
                <a:spcPts val="0"/>
              </a:spcBef>
              <a:spcAft>
                <a:spcPts val="0"/>
              </a:spcAft>
              <a:buNone/>
            </a:pPr>
            <a:r>
              <a:rPr lang="en"/>
              <a:t>Not common for Legendary Pokemon to have a second type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3c4eba26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3c4eba26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3c4eba26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c4eba26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is the biggest attribute for Total Wins.</a:t>
            </a:r>
            <a:endParaRPr/>
          </a:p>
          <a:p>
            <a:pPr indent="0" lvl="0" marL="0" rtl="0" algn="l">
              <a:spcBef>
                <a:spcPts val="0"/>
              </a:spcBef>
              <a:spcAft>
                <a:spcPts val="0"/>
              </a:spcAft>
              <a:buNone/>
            </a:pPr>
            <a:r>
              <a:rPr lang="en"/>
              <a:t>Defense is the lowest attribute for Total Wins.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3c4eba26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3c4eba26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with regplot</a:t>
            </a:r>
            <a:endParaRPr/>
          </a:p>
          <a:p>
            <a:pPr indent="0" lvl="0" marL="0" rtl="0" algn="l">
              <a:spcBef>
                <a:spcPts val="0"/>
              </a:spcBef>
              <a:spcAft>
                <a:spcPts val="0"/>
              </a:spcAft>
              <a:buNone/>
            </a:pPr>
            <a:r>
              <a:rPr lang="en"/>
              <a:t>Just like the Correlation Matrix, you can see a clear relationship between Speed &amp; Total Wins (unlike Defense &amp; Attack)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13550" y="-183700"/>
            <a:ext cx="3867851" cy="5528201"/>
          </a:xfrm>
          <a:prstGeom prst="rect">
            <a:avLst/>
          </a:prstGeom>
          <a:noFill/>
          <a:ln>
            <a:noFill/>
          </a:ln>
        </p:spPr>
      </p:pic>
      <p:pic>
        <p:nvPicPr>
          <p:cNvPr id="55" name="Google Shape;55;p13"/>
          <p:cNvPicPr preferRelativeResize="0"/>
          <p:nvPr/>
        </p:nvPicPr>
        <p:blipFill>
          <a:blip r:embed="rId4">
            <a:alphaModFix/>
          </a:blip>
          <a:stretch>
            <a:fillRect/>
          </a:stretch>
        </p:blipFill>
        <p:spPr>
          <a:xfrm>
            <a:off x="5904175" y="1363675"/>
            <a:ext cx="1571301" cy="1417799"/>
          </a:xfrm>
          <a:prstGeom prst="rect">
            <a:avLst/>
          </a:prstGeom>
          <a:noFill/>
          <a:ln>
            <a:noFill/>
          </a:ln>
        </p:spPr>
      </p:pic>
      <p:sp>
        <p:nvSpPr>
          <p:cNvPr id="56" name="Google Shape;56;p13"/>
          <p:cNvSpPr txBox="1"/>
          <p:nvPr/>
        </p:nvSpPr>
        <p:spPr>
          <a:xfrm>
            <a:off x="788275" y="646400"/>
            <a:ext cx="39573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Impact"/>
                <a:ea typeface="Impact"/>
                <a:cs typeface="Impact"/>
                <a:sym typeface="Impact"/>
              </a:rPr>
              <a:t>T E A M </a:t>
            </a:r>
            <a:endParaRPr sz="6000">
              <a:solidFill>
                <a:srgbClr val="FFFFFF"/>
              </a:solidFill>
              <a:latin typeface="Impact"/>
              <a:ea typeface="Impact"/>
              <a:cs typeface="Impact"/>
              <a:sym typeface="Impact"/>
            </a:endParaRPr>
          </a:p>
          <a:p>
            <a:pPr indent="0" lvl="0" marL="0" rtl="0" algn="l">
              <a:spcBef>
                <a:spcPts val="0"/>
              </a:spcBef>
              <a:spcAft>
                <a:spcPts val="0"/>
              </a:spcAft>
              <a:buNone/>
            </a:pPr>
            <a:r>
              <a:rPr lang="en" sz="6000">
                <a:solidFill>
                  <a:srgbClr val="FFFFFF"/>
                </a:solidFill>
                <a:latin typeface="Impact"/>
                <a:ea typeface="Impact"/>
                <a:cs typeface="Impact"/>
                <a:sym typeface="Impact"/>
              </a:rPr>
              <a:t>R O C K E T</a:t>
            </a:r>
            <a:endParaRPr sz="6000">
              <a:solidFill>
                <a:srgbClr val="FFFFFF"/>
              </a:solidFill>
              <a:latin typeface="Impact"/>
              <a:ea typeface="Impact"/>
              <a:cs typeface="Impact"/>
              <a:sym typeface="Impact"/>
            </a:endParaRPr>
          </a:p>
          <a:p>
            <a:pPr indent="0" lvl="0" marL="0" rtl="0" algn="l">
              <a:spcBef>
                <a:spcPts val="0"/>
              </a:spcBef>
              <a:spcAft>
                <a:spcPts val="0"/>
              </a:spcAft>
              <a:buNone/>
            </a:pPr>
            <a:r>
              <a:rPr lang="en" sz="2400">
                <a:solidFill>
                  <a:srgbClr val="FFFFFF"/>
                </a:solidFill>
                <a:latin typeface="Impact"/>
                <a:ea typeface="Impact"/>
                <a:cs typeface="Impact"/>
                <a:sym typeface="Impact"/>
              </a:rPr>
              <a:t>C O N S U L T I N G</a:t>
            </a:r>
            <a:endParaRPr sz="2400">
              <a:solidFill>
                <a:srgbClr val="FFFFFF"/>
              </a:solidFill>
              <a:latin typeface="Impact"/>
              <a:ea typeface="Impact"/>
              <a:cs typeface="Impact"/>
              <a:sym typeface="Impact"/>
            </a:endParaRPr>
          </a:p>
          <a:p>
            <a:pPr indent="0" lvl="0" marL="0" rtl="0" algn="l">
              <a:spcBef>
                <a:spcPts val="0"/>
              </a:spcBef>
              <a:spcAft>
                <a:spcPts val="0"/>
              </a:spcAft>
              <a:buNone/>
            </a:pPr>
            <a:r>
              <a:rPr lang="en" sz="2400">
                <a:solidFill>
                  <a:srgbClr val="FFFFFF"/>
                </a:solidFill>
                <a:latin typeface="Impact"/>
                <a:ea typeface="Impact"/>
                <a:cs typeface="Impact"/>
                <a:sym typeface="Impact"/>
              </a:rPr>
              <a:t>F I R M</a:t>
            </a:r>
            <a:endParaRPr sz="2400">
              <a:solidFill>
                <a:srgbClr val="FFFFFF"/>
              </a:solidFill>
              <a:latin typeface="Impact"/>
              <a:ea typeface="Impact"/>
              <a:cs typeface="Impact"/>
              <a:sym typeface="Impact"/>
            </a:endParaRPr>
          </a:p>
        </p:txBody>
      </p:sp>
      <p:sp>
        <p:nvSpPr>
          <p:cNvPr id="57" name="Google Shape;57;p13"/>
          <p:cNvSpPr txBox="1"/>
          <p:nvPr/>
        </p:nvSpPr>
        <p:spPr>
          <a:xfrm>
            <a:off x="788275" y="3603400"/>
            <a:ext cx="32319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ALVIN VICTOR &amp; HANNAH MOY</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98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Coefficient</a:t>
            </a:r>
            <a:endParaRPr/>
          </a:p>
          <a:p>
            <a:pPr indent="0" lvl="0" marL="0" rtl="0" algn="ctr">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311700" y="1147550"/>
            <a:ext cx="4340493" cy="3820974"/>
          </a:xfrm>
          <a:prstGeom prst="rect">
            <a:avLst/>
          </a:prstGeom>
          <a:noFill/>
          <a:ln>
            <a:noFill/>
          </a:ln>
        </p:spPr>
      </p:pic>
      <p:sp>
        <p:nvSpPr>
          <p:cNvPr id="121" name="Google Shape;121;p22"/>
          <p:cNvSpPr txBox="1"/>
          <p:nvPr/>
        </p:nvSpPr>
        <p:spPr>
          <a:xfrm>
            <a:off x="5808975" y="3947850"/>
            <a:ext cx="2616900" cy="1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Recommend: Sableye</a:t>
            </a:r>
            <a:endParaRPr>
              <a:solidFill>
                <a:srgbClr val="FFFFFF"/>
              </a:solidFill>
            </a:endParaRPr>
          </a:p>
          <a:p>
            <a:pPr indent="0" lvl="0" marL="0" rtl="0" algn="l">
              <a:spcBef>
                <a:spcPts val="0"/>
              </a:spcBef>
              <a:spcAft>
                <a:spcPts val="0"/>
              </a:spcAft>
              <a:buNone/>
            </a:pPr>
            <a:r>
              <a:rPr lang="en">
                <a:solidFill>
                  <a:srgbClr val="FFFFFF"/>
                </a:solidFill>
              </a:rPr>
              <a:t>Type: Dark, Ghost</a:t>
            </a:r>
            <a:endParaRPr>
              <a:solidFill>
                <a:srgbClr val="FFFFFF"/>
              </a:solidFill>
            </a:endParaRPr>
          </a:p>
          <a:p>
            <a:pPr indent="0" lvl="0" marL="0" rtl="0" algn="l">
              <a:spcBef>
                <a:spcPts val="0"/>
              </a:spcBef>
              <a:spcAft>
                <a:spcPts val="0"/>
              </a:spcAft>
              <a:buNone/>
            </a:pPr>
            <a:r>
              <a:rPr lang="en">
                <a:solidFill>
                  <a:schemeClr val="dk1"/>
                </a:solidFill>
              </a:rPr>
              <a:t>Speed: 50</a:t>
            </a:r>
            <a:endParaRPr>
              <a:solidFill>
                <a:schemeClr val="dk1"/>
              </a:solidFill>
            </a:endParaRPr>
          </a:p>
          <a:p>
            <a:pPr indent="0" lvl="0" marL="0" rtl="0" algn="l">
              <a:spcBef>
                <a:spcPts val="0"/>
              </a:spcBef>
              <a:spcAft>
                <a:spcPts val="0"/>
              </a:spcAft>
              <a:buNone/>
            </a:pPr>
            <a:r>
              <a:rPr lang="en">
                <a:solidFill>
                  <a:schemeClr val="dk1"/>
                </a:solidFill>
              </a:rPr>
              <a:t>Attack: 75</a:t>
            </a:r>
            <a:endParaRPr>
              <a:solidFill>
                <a:schemeClr val="dk1"/>
              </a:solidFill>
            </a:endParaRPr>
          </a:p>
          <a:p>
            <a:pPr indent="0" lvl="0" marL="0" rtl="0" algn="l">
              <a:spcBef>
                <a:spcPts val="0"/>
              </a:spcBef>
              <a:spcAft>
                <a:spcPts val="0"/>
              </a:spcAft>
              <a:buNone/>
            </a:pPr>
            <a:r>
              <a:rPr lang="en">
                <a:solidFill>
                  <a:schemeClr val="dk1"/>
                </a:solidFill>
              </a:rPr>
              <a:t>Defense: 75</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122" name="Google Shape;122;p22"/>
          <p:cNvPicPr preferRelativeResize="0"/>
          <p:nvPr/>
        </p:nvPicPr>
        <p:blipFill>
          <a:blip r:embed="rId4">
            <a:alphaModFix/>
          </a:blip>
          <a:stretch>
            <a:fillRect/>
          </a:stretch>
        </p:blipFill>
        <p:spPr>
          <a:xfrm>
            <a:off x="5594668" y="1023500"/>
            <a:ext cx="2152881" cy="27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327100"/>
            <a:ext cx="8520600" cy="69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Bayesian Ridge Model</a:t>
            </a:r>
            <a:endParaRPr/>
          </a:p>
        </p:txBody>
      </p:sp>
      <p:pic>
        <p:nvPicPr>
          <p:cNvPr id="128" name="Google Shape;128;p23"/>
          <p:cNvPicPr preferRelativeResize="0"/>
          <p:nvPr/>
        </p:nvPicPr>
        <p:blipFill>
          <a:blip r:embed="rId3">
            <a:alphaModFix/>
          </a:blip>
          <a:stretch>
            <a:fillRect/>
          </a:stretch>
        </p:blipFill>
        <p:spPr>
          <a:xfrm>
            <a:off x="379375" y="1096700"/>
            <a:ext cx="3399301" cy="3947449"/>
          </a:xfrm>
          <a:prstGeom prst="rect">
            <a:avLst/>
          </a:prstGeom>
          <a:noFill/>
          <a:ln>
            <a:noFill/>
          </a:ln>
        </p:spPr>
      </p:pic>
      <p:pic>
        <p:nvPicPr>
          <p:cNvPr id="129" name="Google Shape;129;p23"/>
          <p:cNvPicPr preferRelativeResize="0"/>
          <p:nvPr/>
        </p:nvPicPr>
        <p:blipFill>
          <a:blip r:embed="rId4">
            <a:alphaModFix/>
          </a:blip>
          <a:stretch>
            <a:fillRect/>
          </a:stretch>
        </p:blipFill>
        <p:spPr>
          <a:xfrm>
            <a:off x="5032700" y="840288"/>
            <a:ext cx="3739050" cy="3115875"/>
          </a:xfrm>
          <a:prstGeom prst="rect">
            <a:avLst/>
          </a:prstGeom>
          <a:noFill/>
          <a:ln>
            <a:noFill/>
          </a:ln>
        </p:spPr>
      </p:pic>
      <p:sp>
        <p:nvSpPr>
          <p:cNvPr id="130" name="Google Shape;130;p23"/>
          <p:cNvSpPr txBox="1"/>
          <p:nvPr/>
        </p:nvSpPr>
        <p:spPr>
          <a:xfrm>
            <a:off x="4977175" y="3749650"/>
            <a:ext cx="2264400" cy="12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Recommend: Deoxys</a:t>
            </a:r>
            <a:endParaRPr>
              <a:solidFill>
                <a:srgbClr val="FFFFFF"/>
              </a:solidFill>
            </a:endParaRPr>
          </a:p>
          <a:p>
            <a:pPr indent="0" lvl="0" marL="0" rtl="0" algn="l">
              <a:spcBef>
                <a:spcPts val="0"/>
              </a:spcBef>
              <a:spcAft>
                <a:spcPts val="0"/>
              </a:spcAft>
              <a:buNone/>
            </a:pPr>
            <a:r>
              <a:rPr lang="en">
                <a:solidFill>
                  <a:srgbClr val="FFFFFF"/>
                </a:solidFill>
              </a:rPr>
              <a:t>Type: </a:t>
            </a:r>
            <a:r>
              <a:rPr lang="en">
                <a:solidFill>
                  <a:srgbClr val="FFFFFF"/>
                </a:solidFill>
              </a:rPr>
              <a:t>Psychic, Legendary</a:t>
            </a:r>
            <a:endParaRPr>
              <a:solidFill>
                <a:srgbClr val="FFFFFF"/>
              </a:solidFill>
            </a:endParaRPr>
          </a:p>
          <a:p>
            <a:pPr indent="0" lvl="0" marL="0" rtl="0" algn="l">
              <a:spcBef>
                <a:spcPts val="0"/>
              </a:spcBef>
              <a:spcAft>
                <a:spcPts val="0"/>
              </a:spcAft>
              <a:buNone/>
            </a:pPr>
            <a:r>
              <a:rPr lang="en">
                <a:solidFill>
                  <a:srgbClr val="FFFFFF"/>
                </a:solidFill>
              </a:rPr>
              <a:t>Speed: 180</a:t>
            </a:r>
            <a:endParaRPr>
              <a:solidFill>
                <a:srgbClr val="FFFFFF"/>
              </a:solidFill>
            </a:endParaRPr>
          </a:p>
          <a:p>
            <a:pPr indent="0" lvl="0" marL="0" rtl="0" algn="l">
              <a:spcBef>
                <a:spcPts val="0"/>
              </a:spcBef>
              <a:spcAft>
                <a:spcPts val="0"/>
              </a:spcAft>
              <a:buNone/>
            </a:pPr>
            <a:r>
              <a:rPr lang="en">
                <a:solidFill>
                  <a:srgbClr val="FFFFFF"/>
                </a:solidFill>
              </a:rPr>
              <a:t>Attack: 95</a:t>
            </a:r>
            <a:endParaRPr>
              <a:solidFill>
                <a:srgbClr val="FFFFFF"/>
              </a:solidFill>
            </a:endParaRPr>
          </a:p>
          <a:p>
            <a:pPr indent="0" lvl="0" marL="0" rtl="0" algn="l">
              <a:spcBef>
                <a:spcPts val="0"/>
              </a:spcBef>
              <a:spcAft>
                <a:spcPts val="0"/>
              </a:spcAft>
              <a:buNone/>
            </a:pPr>
            <a:r>
              <a:rPr lang="en">
                <a:solidFill>
                  <a:srgbClr val="FFFFFF"/>
                </a:solidFill>
              </a:rPr>
              <a:t>Defense: 90</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42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Model</a:t>
            </a:r>
            <a:endParaRPr/>
          </a:p>
        </p:txBody>
      </p:sp>
      <p:pic>
        <p:nvPicPr>
          <p:cNvPr id="136" name="Google Shape;136;p24"/>
          <p:cNvPicPr preferRelativeResize="0"/>
          <p:nvPr/>
        </p:nvPicPr>
        <p:blipFill>
          <a:blip r:embed="rId3">
            <a:alphaModFix/>
          </a:blip>
          <a:stretch>
            <a:fillRect/>
          </a:stretch>
        </p:blipFill>
        <p:spPr>
          <a:xfrm>
            <a:off x="394775" y="877475"/>
            <a:ext cx="3778674" cy="4202250"/>
          </a:xfrm>
          <a:prstGeom prst="rect">
            <a:avLst/>
          </a:prstGeom>
          <a:noFill/>
          <a:ln>
            <a:noFill/>
          </a:ln>
        </p:spPr>
      </p:pic>
      <p:pic>
        <p:nvPicPr>
          <p:cNvPr id="137" name="Google Shape;137;p24"/>
          <p:cNvPicPr preferRelativeResize="0"/>
          <p:nvPr/>
        </p:nvPicPr>
        <p:blipFill>
          <a:blip r:embed="rId4">
            <a:alphaModFix/>
          </a:blip>
          <a:stretch>
            <a:fillRect/>
          </a:stretch>
        </p:blipFill>
        <p:spPr>
          <a:xfrm>
            <a:off x="5295900" y="1281050"/>
            <a:ext cx="2660724" cy="1922375"/>
          </a:xfrm>
          <a:prstGeom prst="rect">
            <a:avLst/>
          </a:prstGeom>
          <a:noFill/>
          <a:ln>
            <a:noFill/>
          </a:ln>
        </p:spPr>
      </p:pic>
      <p:sp>
        <p:nvSpPr>
          <p:cNvPr id="138" name="Google Shape;138;p24"/>
          <p:cNvSpPr txBox="1"/>
          <p:nvPr/>
        </p:nvSpPr>
        <p:spPr>
          <a:xfrm>
            <a:off x="5599825" y="3429000"/>
            <a:ext cx="21042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Recommend: Ninjask</a:t>
            </a:r>
            <a:endParaRPr>
              <a:solidFill>
                <a:srgbClr val="FFFFFF"/>
              </a:solidFill>
            </a:endParaRPr>
          </a:p>
          <a:p>
            <a:pPr indent="0" lvl="0" marL="0" rtl="0" algn="l">
              <a:spcBef>
                <a:spcPts val="0"/>
              </a:spcBef>
              <a:spcAft>
                <a:spcPts val="0"/>
              </a:spcAft>
              <a:buNone/>
            </a:pPr>
            <a:r>
              <a:rPr lang="en">
                <a:solidFill>
                  <a:srgbClr val="FFFFFF"/>
                </a:solidFill>
              </a:rPr>
              <a:t>Type: Bug, Flying</a:t>
            </a:r>
            <a:endParaRPr>
              <a:solidFill>
                <a:srgbClr val="FFFFFF"/>
              </a:solidFill>
            </a:endParaRPr>
          </a:p>
          <a:p>
            <a:pPr indent="0" lvl="0" marL="0" rtl="0" algn="l">
              <a:spcBef>
                <a:spcPts val="0"/>
              </a:spcBef>
              <a:spcAft>
                <a:spcPts val="0"/>
              </a:spcAft>
              <a:buNone/>
            </a:pPr>
            <a:r>
              <a:rPr lang="en">
                <a:solidFill>
                  <a:srgbClr val="FFFFFF"/>
                </a:solidFill>
              </a:rPr>
              <a:t>Speed: 160</a:t>
            </a:r>
            <a:endParaRPr>
              <a:solidFill>
                <a:srgbClr val="FFFFFF"/>
              </a:solidFill>
            </a:endParaRPr>
          </a:p>
          <a:p>
            <a:pPr indent="0" lvl="0" marL="0" rtl="0" algn="l">
              <a:spcBef>
                <a:spcPts val="0"/>
              </a:spcBef>
              <a:spcAft>
                <a:spcPts val="0"/>
              </a:spcAft>
              <a:buNone/>
            </a:pPr>
            <a:r>
              <a:rPr lang="en">
                <a:solidFill>
                  <a:srgbClr val="FFFFFF"/>
                </a:solidFill>
              </a:rPr>
              <a:t>Attack: 90</a:t>
            </a:r>
            <a:endParaRPr>
              <a:solidFill>
                <a:srgbClr val="FFFFFF"/>
              </a:solidFill>
            </a:endParaRPr>
          </a:p>
          <a:p>
            <a:pPr indent="0" lvl="0" marL="0" rtl="0" algn="l">
              <a:spcBef>
                <a:spcPts val="0"/>
              </a:spcBef>
              <a:spcAft>
                <a:spcPts val="0"/>
              </a:spcAft>
              <a:buNone/>
            </a:pPr>
            <a:r>
              <a:rPr lang="en">
                <a:solidFill>
                  <a:srgbClr val="FFFFFF"/>
                </a:solidFill>
              </a:rPr>
              <a:t>Defense: 45</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Summary</a:t>
            </a:r>
            <a:endParaRPr/>
          </a:p>
        </p:txBody>
      </p:sp>
      <p:pic>
        <p:nvPicPr>
          <p:cNvPr id="144" name="Google Shape;144;p25"/>
          <p:cNvPicPr preferRelativeResize="0"/>
          <p:nvPr/>
        </p:nvPicPr>
        <p:blipFill>
          <a:blip r:embed="rId3">
            <a:alphaModFix/>
          </a:blip>
          <a:stretch>
            <a:fillRect/>
          </a:stretch>
        </p:blipFill>
        <p:spPr>
          <a:xfrm>
            <a:off x="2457450" y="1534775"/>
            <a:ext cx="4229100" cy="2457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293275"/>
            <a:ext cx="8520600" cy="72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150" name="Google Shape;150;p26"/>
          <p:cNvPicPr preferRelativeResize="0"/>
          <p:nvPr/>
        </p:nvPicPr>
        <p:blipFill>
          <a:blip r:embed="rId3">
            <a:alphaModFix/>
          </a:blip>
          <a:stretch>
            <a:fillRect/>
          </a:stretch>
        </p:blipFill>
        <p:spPr>
          <a:xfrm>
            <a:off x="2035250" y="1017725"/>
            <a:ext cx="5073494"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Outline</a:t>
            </a:r>
            <a:endParaRPr/>
          </a:p>
        </p:txBody>
      </p:sp>
      <p:sp>
        <p:nvSpPr>
          <p:cNvPr id="63" name="Google Shape;63;p14"/>
          <p:cNvSpPr txBox="1"/>
          <p:nvPr>
            <p:ph idx="1" type="body"/>
          </p:nvPr>
        </p:nvSpPr>
        <p:spPr>
          <a:xfrm>
            <a:off x="311700" y="1152475"/>
            <a:ext cx="8520600" cy="380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rPr>
              <a:t>Goal: </a:t>
            </a:r>
            <a:endParaRPr sz="1400">
              <a:solidFill>
                <a:srgbClr val="FFFFFF"/>
              </a:solidFill>
            </a:endParaRPr>
          </a:p>
          <a:p>
            <a:pPr indent="0" lvl="0" marL="0" rtl="0" algn="l">
              <a:lnSpc>
                <a:spcPct val="100000"/>
              </a:lnSpc>
              <a:spcBef>
                <a:spcPts val="0"/>
              </a:spcBef>
              <a:spcAft>
                <a:spcPts val="0"/>
              </a:spcAft>
              <a:buNone/>
            </a:pPr>
            <a:r>
              <a:rPr lang="en" sz="1400">
                <a:solidFill>
                  <a:srgbClr val="FFFFFF"/>
                </a:solidFill>
              </a:rPr>
              <a:t>Predict the outcome of Pokemon battles to determine which Pokemon(s) Team Rocket should steal next.</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rPr lang="en" sz="1400">
                <a:solidFill>
                  <a:srgbClr val="FFFFFF"/>
                </a:solidFill>
              </a:rPr>
              <a:t>Steps:</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Data cleaning</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Feature Engineering</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Machine Learning Model</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rPr lang="en" sz="1400">
                <a:solidFill>
                  <a:srgbClr val="FFFFFF"/>
                </a:solidFill>
              </a:rPr>
              <a:t>Some Questions to Consider:</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What Pokemon stats (attack, defense, speed etc) have the highest correlation with winning battles?</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How many different Type 1 Pokemon are there?</a:t>
            </a:r>
            <a:endParaRPr sz="1400">
              <a:solidFill>
                <a:srgbClr val="FFFFFF"/>
              </a:solidFill>
            </a:endParaRPr>
          </a:p>
          <a:p>
            <a:pPr indent="0" lvl="0" marL="457200" rtl="0" algn="l">
              <a:lnSpc>
                <a:spcPct val="130000"/>
              </a:lnSpc>
              <a:spcBef>
                <a:spcPts val="0"/>
              </a:spcBef>
              <a:spcAft>
                <a:spcPts val="0"/>
              </a:spcAft>
              <a:buNone/>
            </a:pPr>
            <a:r>
              <a:rPr lang="en" sz="1400">
                <a:solidFill>
                  <a:srgbClr val="FFFFFF"/>
                </a:solidFill>
              </a:rPr>
              <a:t>What model is the best for Team Rocket?</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606125" y="2306800"/>
            <a:ext cx="166250" cy="166250"/>
          </a:xfrm>
          <a:prstGeom prst="rect">
            <a:avLst/>
          </a:prstGeom>
          <a:noFill/>
          <a:ln>
            <a:noFill/>
          </a:ln>
        </p:spPr>
      </p:pic>
      <p:pic>
        <p:nvPicPr>
          <p:cNvPr id="65" name="Google Shape;65;p14"/>
          <p:cNvPicPr preferRelativeResize="0"/>
          <p:nvPr/>
        </p:nvPicPr>
        <p:blipFill>
          <a:blip r:embed="rId3">
            <a:alphaModFix/>
          </a:blip>
          <a:stretch>
            <a:fillRect/>
          </a:stretch>
        </p:blipFill>
        <p:spPr>
          <a:xfrm>
            <a:off x="606125" y="2587338"/>
            <a:ext cx="166250" cy="166250"/>
          </a:xfrm>
          <a:prstGeom prst="rect">
            <a:avLst/>
          </a:prstGeom>
          <a:noFill/>
          <a:ln>
            <a:noFill/>
          </a:ln>
        </p:spPr>
      </p:pic>
      <p:pic>
        <p:nvPicPr>
          <p:cNvPr id="66" name="Google Shape;66;p14"/>
          <p:cNvPicPr preferRelativeResize="0"/>
          <p:nvPr/>
        </p:nvPicPr>
        <p:blipFill>
          <a:blip r:embed="rId3">
            <a:alphaModFix/>
          </a:blip>
          <a:stretch>
            <a:fillRect/>
          </a:stretch>
        </p:blipFill>
        <p:spPr>
          <a:xfrm>
            <a:off x="606125" y="2867875"/>
            <a:ext cx="166250" cy="166250"/>
          </a:xfrm>
          <a:prstGeom prst="rect">
            <a:avLst/>
          </a:prstGeom>
          <a:noFill/>
          <a:ln>
            <a:noFill/>
          </a:ln>
        </p:spPr>
      </p:pic>
      <p:pic>
        <p:nvPicPr>
          <p:cNvPr id="67" name="Google Shape;67;p14"/>
          <p:cNvPicPr preferRelativeResize="0"/>
          <p:nvPr/>
        </p:nvPicPr>
        <p:blipFill>
          <a:blip r:embed="rId3">
            <a:alphaModFix/>
          </a:blip>
          <a:stretch>
            <a:fillRect/>
          </a:stretch>
        </p:blipFill>
        <p:spPr>
          <a:xfrm>
            <a:off x="606125" y="3541550"/>
            <a:ext cx="166250" cy="166250"/>
          </a:xfrm>
          <a:prstGeom prst="rect">
            <a:avLst/>
          </a:prstGeom>
          <a:noFill/>
          <a:ln>
            <a:noFill/>
          </a:ln>
        </p:spPr>
      </p:pic>
      <p:pic>
        <p:nvPicPr>
          <p:cNvPr id="68" name="Google Shape;68;p14"/>
          <p:cNvPicPr preferRelativeResize="0"/>
          <p:nvPr/>
        </p:nvPicPr>
        <p:blipFill>
          <a:blip r:embed="rId3">
            <a:alphaModFix/>
          </a:blip>
          <a:stretch>
            <a:fillRect/>
          </a:stretch>
        </p:blipFill>
        <p:spPr>
          <a:xfrm>
            <a:off x="606125" y="4099225"/>
            <a:ext cx="166250" cy="166250"/>
          </a:xfrm>
          <a:prstGeom prst="rect">
            <a:avLst/>
          </a:prstGeom>
          <a:noFill/>
          <a:ln>
            <a:noFill/>
          </a:ln>
        </p:spPr>
      </p:pic>
      <p:pic>
        <p:nvPicPr>
          <p:cNvPr id="69" name="Google Shape;69;p14"/>
          <p:cNvPicPr preferRelativeResize="0"/>
          <p:nvPr/>
        </p:nvPicPr>
        <p:blipFill>
          <a:blip r:embed="rId3">
            <a:alphaModFix/>
          </a:blip>
          <a:stretch>
            <a:fillRect/>
          </a:stretch>
        </p:blipFill>
        <p:spPr>
          <a:xfrm>
            <a:off x="606125" y="3820388"/>
            <a:ext cx="166250" cy="16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5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Missing Pokemon</a:t>
            </a:r>
            <a:endParaRPr/>
          </a:p>
        </p:txBody>
      </p:sp>
      <p:pic>
        <p:nvPicPr>
          <p:cNvPr id="75" name="Google Shape;75;p15"/>
          <p:cNvPicPr preferRelativeResize="0"/>
          <p:nvPr/>
        </p:nvPicPr>
        <p:blipFill>
          <a:blip r:embed="rId3">
            <a:alphaModFix/>
          </a:blip>
          <a:stretch>
            <a:fillRect/>
          </a:stretch>
        </p:blipFill>
        <p:spPr>
          <a:xfrm>
            <a:off x="383500" y="1017726"/>
            <a:ext cx="7673900" cy="388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Unique Type One Pokemon Are There?</a:t>
            </a:r>
            <a:endParaRPr/>
          </a:p>
        </p:txBody>
      </p:sp>
      <p:pic>
        <p:nvPicPr>
          <p:cNvPr id="81" name="Google Shape;81;p16"/>
          <p:cNvPicPr preferRelativeResize="0"/>
          <p:nvPr/>
        </p:nvPicPr>
        <p:blipFill>
          <a:blip r:embed="rId3">
            <a:alphaModFix/>
          </a:blip>
          <a:stretch>
            <a:fillRect/>
          </a:stretch>
        </p:blipFill>
        <p:spPr>
          <a:xfrm>
            <a:off x="1357063" y="1105200"/>
            <a:ext cx="6429883"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 Combinations</a:t>
            </a:r>
            <a:endParaRPr/>
          </a:p>
        </p:txBody>
      </p:sp>
      <p:pic>
        <p:nvPicPr>
          <p:cNvPr id="87" name="Google Shape;87;p17"/>
          <p:cNvPicPr preferRelativeResize="0"/>
          <p:nvPr/>
        </p:nvPicPr>
        <p:blipFill>
          <a:blip r:embed="rId3">
            <a:alphaModFix/>
          </a:blip>
          <a:stretch>
            <a:fillRect/>
          </a:stretch>
        </p:blipFill>
        <p:spPr>
          <a:xfrm>
            <a:off x="362625" y="1235048"/>
            <a:ext cx="8418750" cy="2964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Identifying Legendary Pokemon</a:t>
            </a:r>
            <a:endParaRPr/>
          </a:p>
        </p:txBody>
      </p:sp>
      <p:pic>
        <p:nvPicPr>
          <p:cNvPr id="93" name="Google Shape;93;p18"/>
          <p:cNvPicPr preferRelativeResize="0"/>
          <p:nvPr/>
        </p:nvPicPr>
        <p:blipFill>
          <a:blip r:embed="rId3">
            <a:alphaModFix/>
          </a:blip>
          <a:stretch>
            <a:fillRect/>
          </a:stretch>
        </p:blipFill>
        <p:spPr>
          <a:xfrm>
            <a:off x="4729930" y="1398650"/>
            <a:ext cx="4043025" cy="2815225"/>
          </a:xfrm>
          <a:prstGeom prst="rect">
            <a:avLst/>
          </a:prstGeom>
          <a:noFill/>
          <a:ln>
            <a:noFill/>
          </a:ln>
        </p:spPr>
      </p:pic>
      <p:pic>
        <p:nvPicPr>
          <p:cNvPr id="94" name="Google Shape;94;p18"/>
          <p:cNvPicPr preferRelativeResize="0"/>
          <p:nvPr/>
        </p:nvPicPr>
        <p:blipFill>
          <a:blip r:embed="rId4">
            <a:alphaModFix/>
          </a:blip>
          <a:stretch>
            <a:fillRect/>
          </a:stretch>
        </p:blipFill>
        <p:spPr>
          <a:xfrm>
            <a:off x="311700" y="1398650"/>
            <a:ext cx="4115949" cy="281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 - Finding the Total Wins</a:t>
            </a:r>
            <a:endParaRPr/>
          </a:p>
        </p:txBody>
      </p:sp>
      <p:pic>
        <p:nvPicPr>
          <p:cNvPr id="100" name="Google Shape;100;p19"/>
          <p:cNvPicPr preferRelativeResize="0"/>
          <p:nvPr/>
        </p:nvPicPr>
        <p:blipFill rotWithShape="1">
          <a:blip r:embed="rId3">
            <a:alphaModFix/>
          </a:blip>
          <a:srcRect b="1570" l="7584" r="2447" t="3822"/>
          <a:stretch/>
        </p:blipFill>
        <p:spPr>
          <a:xfrm>
            <a:off x="595937" y="1206925"/>
            <a:ext cx="7952123" cy="3147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20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Matrix of All Attributes</a:t>
            </a:r>
            <a:endParaRPr/>
          </a:p>
        </p:txBody>
      </p:sp>
      <p:pic>
        <p:nvPicPr>
          <p:cNvPr id="106" name="Google Shape;106;p20"/>
          <p:cNvPicPr preferRelativeResize="0"/>
          <p:nvPr/>
        </p:nvPicPr>
        <p:blipFill>
          <a:blip r:embed="rId3">
            <a:alphaModFix/>
          </a:blip>
          <a:stretch>
            <a:fillRect/>
          </a:stretch>
        </p:blipFill>
        <p:spPr>
          <a:xfrm>
            <a:off x="1997875" y="1017725"/>
            <a:ext cx="514826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74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Visualizing Linear Regression</a:t>
            </a:r>
            <a:endParaRPr/>
          </a:p>
          <a:p>
            <a:pPr indent="0" lvl="0" marL="0" rtl="0" algn="ctr">
              <a:spcBef>
                <a:spcPts val="0"/>
              </a:spcBef>
              <a:spcAft>
                <a:spcPts val="0"/>
              </a:spcAft>
              <a:buNone/>
            </a:pPr>
            <a:r>
              <a:t/>
            </a:r>
            <a:endParaRPr/>
          </a:p>
        </p:txBody>
      </p:sp>
      <p:pic>
        <p:nvPicPr>
          <p:cNvPr id="112" name="Google Shape;112;p21"/>
          <p:cNvPicPr preferRelativeResize="0"/>
          <p:nvPr/>
        </p:nvPicPr>
        <p:blipFill>
          <a:blip r:embed="rId3">
            <a:alphaModFix/>
          </a:blip>
          <a:stretch>
            <a:fillRect/>
          </a:stretch>
        </p:blipFill>
        <p:spPr>
          <a:xfrm>
            <a:off x="548173" y="822862"/>
            <a:ext cx="2994626" cy="18787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456099" y="774100"/>
            <a:ext cx="3092426" cy="1976225"/>
          </a:xfrm>
          <a:prstGeom prst="rect">
            <a:avLst/>
          </a:prstGeom>
          <a:noFill/>
          <a:ln>
            <a:noFill/>
          </a:ln>
        </p:spPr>
      </p:pic>
      <p:pic>
        <p:nvPicPr>
          <p:cNvPr id="114" name="Google Shape;114;p21"/>
          <p:cNvPicPr preferRelativeResize="0"/>
          <p:nvPr/>
        </p:nvPicPr>
        <p:blipFill>
          <a:blip r:embed="rId5">
            <a:alphaModFix/>
          </a:blip>
          <a:stretch>
            <a:fillRect/>
          </a:stretch>
        </p:blipFill>
        <p:spPr>
          <a:xfrm>
            <a:off x="2880737" y="2877637"/>
            <a:ext cx="3382517" cy="21371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